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93" r:id="rId3"/>
    <p:sldId id="291" r:id="rId4"/>
    <p:sldId id="297" r:id="rId5"/>
    <p:sldId id="258" r:id="rId6"/>
    <p:sldId id="296" r:id="rId7"/>
    <p:sldId id="302" r:id="rId8"/>
    <p:sldId id="261" r:id="rId9"/>
    <p:sldId id="303" r:id="rId10"/>
    <p:sldId id="262" r:id="rId11"/>
    <p:sldId id="304" r:id="rId12"/>
    <p:sldId id="265" r:id="rId13"/>
    <p:sldId id="287" r:id="rId14"/>
    <p:sldId id="305" r:id="rId15"/>
    <p:sldId id="307" r:id="rId16"/>
    <p:sldId id="314" r:id="rId17"/>
    <p:sldId id="315" r:id="rId18"/>
    <p:sldId id="270" r:id="rId19"/>
    <p:sldId id="289" r:id="rId20"/>
    <p:sldId id="271" r:id="rId21"/>
    <p:sldId id="316" r:id="rId22"/>
    <p:sldId id="273" r:id="rId23"/>
    <p:sldId id="312" r:id="rId24"/>
    <p:sldId id="275" r:id="rId25"/>
    <p:sldId id="276" r:id="rId26"/>
    <p:sldId id="277" r:id="rId27"/>
    <p:sldId id="281" r:id="rId28"/>
    <p:sldId id="294" r:id="rId29"/>
    <p:sldId id="298" r:id="rId30"/>
    <p:sldId id="299" r:id="rId31"/>
    <p:sldId id="286" r:id="rId32"/>
  </p:sldIdLst>
  <p:sldSz cx="9144000" cy="6858000" type="screen4x3"/>
  <p:notesSz cx="6797675" cy="987266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éma alapján készült stílus 1 – 4. jelölőszín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éma alapján készült stílus 2 – 1. jelölőszín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110" autoAdjust="0"/>
  </p:normalViewPr>
  <p:slideViewPr>
    <p:cSldViewPr>
      <p:cViewPr varScale="1">
        <p:scale>
          <a:sx n="111" d="100"/>
          <a:sy n="111" d="100"/>
        </p:scale>
        <p:origin x="10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4"/>
          </a:xfrm>
          <a:prstGeom prst="rect">
            <a:avLst/>
          </a:prstGeom>
        </p:spPr>
        <p:txBody>
          <a:bodyPr vert="horz" lIns="91255" tIns="45627" rIns="91255" bIns="45627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4"/>
          </a:xfrm>
          <a:prstGeom prst="rect">
            <a:avLst/>
          </a:prstGeom>
        </p:spPr>
        <p:txBody>
          <a:bodyPr vert="horz" lIns="91255" tIns="45627" rIns="91255" bIns="45627" rtlCol="0"/>
          <a:lstStyle>
            <a:lvl1pPr algn="r">
              <a:defRPr sz="1200"/>
            </a:lvl1pPr>
          </a:lstStyle>
          <a:p>
            <a:fld id="{68F7CC2D-105E-4059-ACEE-C5B0E0A9DF6C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9377316"/>
            <a:ext cx="2945659" cy="493634"/>
          </a:xfrm>
          <a:prstGeom prst="rect">
            <a:avLst/>
          </a:prstGeom>
        </p:spPr>
        <p:txBody>
          <a:bodyPr vert="horz" lIns="91255" tIns="45627" rIns="91255" bIns="45627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4"/>
          </a:xfrm>
          <a:prstGeom prst="rect">
            <a:avLst/>
          </a:prstGeom>
        </p:spPr>
        <p:txBody>
          <a:bodyPr vert="horz" lIns="91255" tIns="45627" rIns="91255" bIns="45627" rtlCol="0" anchor="b"/>
          <a:lstStyle>
            <a:lvl1pPr algn="r">
              <a:defRPr sz="1200"/>
            </a:lvl1pPr>
          </a:lstStyle>
          <a:p>
            <a:fld id="{033320B9-E39E-478C-A43C-7B514C67867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8087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4"/>
          </a:xfrm>
          <a:prstGeom prst="rect">
            <a:avLst/>
          </a:prstGeom>
        </p:spPr>
        <p:txBody>
          <a:bodyPr vert="horz" lIns="91255" tIns="45627" rIns="91255" bIns="45627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4"/>
          </a:xfrm>
          <a:prstGeom prst="rect">
            <a:avLst/>
          </a:prstGeom>
        </p:spPr>
        <p:txBody>
          <a:bodyPr vert="horz" lIns="91255" tIns="45627" rIns="91255" bIns="45627" rtlCol="0"/>
          <a:lstStyle>
            <a:lvl1pPr algn="r">
              <a:defRPr sz="1200"/>
            </a:lvl1pPr>
          </a:lstStyle>
          <a:p>
            <a:fld id="{B085E307-902A-465E-A897-1BEDC1205749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5" tIns="45627" rIns="91255" bIns="45627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689516"/>
            <a:ext cx="5438140" cy="4442699"/>
          </a:xfrm>
          <a:prstGeom prst="rect">
            <a:avLst/>
          </a:prstGeom>
        </p:spPr>
        <p:txBody>
          <a:bodyPr vert="horz" lIns="91255" tIns="45627" rIns="91255" bIns="45627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377316"/>
            <a:ext cx="2945659" cy="493634"/>
          </a:xfrm>
          <a:prstGeom prst="rect">
            <a:avLst/>
          </a:prstGeom>
        </p:spPr>
        <p:txBody>
          <a:bodyPr vert="horz" lIns="91255" tIns="45627" rIns="91255" bIns="45627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4"/>
          </a:xfrm>
          <a:prstGeom prst="rect">
            <a:avLst/>
          </a:prstGeom>
        </p:spPr>
        <p:txBody>
          <a:bodyPr vert="horz" lIns="91255" tIns="45627" rIns="91255" bIns="45627" rtlCol="0" anchor="b"/>
          <a:lstStyle>
            <a:lvl1pPr algn="r">
              <a:defRPr sz="1200"/>
            </a:lvl1pPr>
          </a:lstStyle>
          <a:p>
            <a:fld id="{26BC3BAE-F0EC-4747-9FA7-49202FA170B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1415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48626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11194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1434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93618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61593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60550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18137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96968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10181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15579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9330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88444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49575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10291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38165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64689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61406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66848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31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1647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6514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8176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62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0865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5359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45819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3BAE-F0EC-4747-9FA7-49202FA170BF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7456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F42BFB4-6DDA-4A3D-9B94-5B3F028D675F}" type="datetimeFigureOut">
              <a:rPr lang="hu-HU" smtClean="0"/>
              <a:pPr/>
              <a:t>2025. 06. 11.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1A34064-DF09-44EA-AA06-278CA35D83A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ebshop.kello.hu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rjanikettannyelvu.hu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67027" cy="1702160"/>
          </a:xfrm>
        </p:spPr>
        <p:txBody>
          <a:bodyPr>
            <a:normAutofit/>
          </a:bodyPr>
          <a:lstStyle/>
          <a:p>
            <a:r>
              <a:rPr lang="hu-HU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2025/2026</a:t>
            </a:r>
            <a:r>
              <a:rPr lang="hu-H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hu-H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Tankönyvrendelés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672216"/>
          </a:xfrm>
        </p:spPr>
        <p:txBody>
          <a:bodyPr>
            <a:normAutofit fontScale="77500" lnSpcReduction="20000"/>
          </a:bodyPr>
          <a:lstStyle/>
          <a:p>
            <a:r>
              <a:rPr lang="hu-HU" sz="1700" dirty="0"/>
              <a:t>Jóváhagyta:</a:t>
            </a:r>
          </a:p>
          <a:p>
            <a:r>
              <a:rPr lang="hu-HU" sz="1700" dirty="0"/>
              <a:t>Kertész Eszter</a:t>
            </a:r>
          </a:p>
          <a:p>
            <a:r>
              <a:rPr lang="hu-HU" sz="1700" dirty="0"/>
              <a:t>Intézményvezető</a:t>
            </a:r>
            <a:endParaRPr lang="hu-HU" sz="1500" dirty="0"/>
          </a:p>
          <a:p>
            <a:endParaRPr lang="hu-HU" sz="1500" dirty="0"/>
          </a:p>
          <a:p>
            <a:endParaRPr lang="hu-HU" sz="1500" dirty="0"/>
          </a:p>
          <a:p>
            <a:endParaRPr lang="hu-HU" sz="1500" dirty="0"/>
          </a:p>
          <a:p>
            <a:endParaRPr lang="hu-HU" sz="1500" dirty="0"/>
          </a:p>
          <a:p>
            <a:r>
              <a:rPr lang="hu-HU" sz="1500" dirty="0" smtClean="0"/>
              <a:t>2025. </a:t>
            </a:r>
            <a:r>
              <a:rPr lang="hu-HU" sz="1500" dirty="0"/>
              <a:t>május</a:t>
            </a:r>
          </a:p>
        </p:txBody>
      </p:sp>
    </p:spTree>
    <p:extLst>
      <p:ext uri="{BB962C8B-B14F-4D97-AF65-F5344CB8AC3E}">
        <p14:creationId xmlns:p14="http://schemas.microsoft.com/office/powerpoint/2010/main" val="2204613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024744" cy="648072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3. évfolyam: angol kéttannyelvű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DBCD412B-A440-D0A6-61DE-DA378E6A67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349310"/>
              </p:ext>
            </p:extLst>
          </p:nvPr>
        </p:nvGraphicFramePr>
        <p:xfrm>
          <a:off x="539552" y="1290058"/>
          <a:ext cx="8064896" cy="4840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3869253403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511578526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504109308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498586684"/>
                    </a:ext>
                  </a:extLst>
                </a:gridCol>
              </a:tblGrid>
              <a:tr h="484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OH-MAT03MA/I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munkafüzet 3. osztályosoknak I. kötet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9186435"/>
                  </a:ext>
                </a:extLst>
              </a:tr>
              <a:tr h="484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OH-MAT03MA/II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munkafüzet 3. osztályosoknak II. kötet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8593266"/>
                  </a:ext>
                </a:extLst>
              </a:tr>
              <a:tr h="484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OH-MAT03TA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3. osztályosoknak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7747488"/>
                  </a:ext>
                </a:extLst>
              </a:tr>
              <a:tr h="484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OH-MNY03TB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Nyelvtan és helyesírás 3. tankönyv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678838"/>
                  </a:ext>
                </a:extLst>
              </a:tr>
              <a:tr h="484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OH-MIR03TB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Hétszínvirág olvasókönyv 3.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820 Ft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9264298"/>
                  </a:ext>
                </a:extLst>
              </a:tr>
              <a:tr h="484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OH-MIR03MB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Hétszínvirág munkafüzet 3.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 Ft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254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333379"/>
                  </a:ext>
                </a:extLst>
              </a:tr>
              <a:tr h="484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OH-MNY03MB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Szövegalkotás 3. munkafüzet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690 Ft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513448"/>
                  </a:ext>
                </a:extLst>
              </a:tr>
              <a:tr h="484031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EK-Smartjunior4_SB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Smart Junior 4 Student’s Book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85707525"/>
                  </a:ext>
                </a:extLst>
              </a:tr>
              <a:tr h="484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EK-Smartjunior4_WB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Smart Junior 4 Workbook (includes CD-ROM)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73092408"/>
                  </a:ext>
                </a:extLst>
              </a:tr>
              <a:tr h="484031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8 540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3 105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1165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190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108520" y="673988"/>
            <a:ext cx="7024744" cy="72008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3. évfolyam: általános tantervű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56088796-8B82-31BD-957C-B56FA67CF4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773684"/>
              </p:ext>
            </p:extLst>
          </p:nvPr>
        </p:nvGraphicFramePr>
        <p:xfrm>
          <a:off x="517474" y="1196752"/>
          <a:ext cx="8109052" cy="49872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7263">
                  <a:extLst>
                    <a:ext uri="{9D8B030D-6E8A-4147-A177-3AD203B41FA5}">
                      <a16:colId xmlns:a16="http://schemas.microsoft.com/office/drawing/2014/main" val="260529715"/>
                    </a:ext>
                  </a:extLst>
                </a:gridCol>
                <a:gridCol w="2756321">
                  <a:extLst>
                    <a:ext uri="{9D8B030D-6E8A-4147-A177-3AD203B41FA5}">
                      <a16:colId xmlns:a16="http://schemas.microsoft.com/office/drawing/2014/main" val="3118937341"/>
                    </a:ext>
                  </a:extLst>
                </a:gridCol>
                <a:gridCol w="1749739">
                  <a:extLst>
                    <a:ext uri="{9D8B030D-6E8A-4147-A177-3AD203B41FA5}">
                      <a16:colId xmlns:a16="http://schemas.microsoft.com/office/drawing/2014/main" val="2120307542"/>
                    </a:ext>
                  </a:extLst>
                </a:gridCol>
                <a:gridCol w="1575729">
                  <a:extLst>
                    <a:ext uri="{9D8B030D-6E8A-4147-A177-3AD203B41FA5}">
                      <a16:colId xmlns:a16="http://schemas.microsoft.com/office/drawing/2014/main" val="1200275884"/>
                    </a:ext>
                  </a:extLst>
                </a:gridCol>
              </a:tblGrid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OH-MAT03MA/I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munkafüzet 3. osztályosoknak I. kötet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940931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OH-MAT03MA/II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munkafüzet 3. osztályosoknak II. kötet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1822337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OH-MAT03TA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3. osztályosoknak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0449860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OH-MNY03TB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Nyelvtan és helyesírás 3. tankönyv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1702126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OH-MIR03TB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Hétszínvirág olvasókönyv 3.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820 Ft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1769706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OH-MIR03MB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Hétszínvirág munkafüzet 3.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 Ft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254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87710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OH-MNY03MB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Szövegalkotás 3. munkafüzet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690 Ft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445538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OH-KOR03MA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Környezetismeret munkafüzet 3.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8344702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OH-KOR03TA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Környezetismeret tankönyv 3.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9319508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OH-ENZ03TA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Ének-zene 3.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9521745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OH-SAK03GY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Sakkpalota 3. Képességfejlesztő feladatgyűjtemény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43488740"/>
                  </a:ext>
                </a:extLst>
              </a:tr>
              <a:tr h="409360"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6 180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3 370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3749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005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024744" cy="648072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4. évfolyam: angol kéttannyelvű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A7DAF1CA-F5C0-2B93-24F6-64736AA5E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74537"/>
              </p:ext>
            </p:extLst>
          </p:nvPr>
        </p:nvGraphicFramePr>
        <p:xfrm>
          <a:off x="539552" y="1340768"/>
          <a:ext cx="8009192" cy="52349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56085597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27801751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743079839"/>
                    </a:ext>
                  </a:extLst>
                </a:gridCol>
                <a:gridCol w="1672488">
                  <a:extLst>
                    <a:ext uri="{9D8B030D-6E8A-4147-A177-3AD203B41FA5}">
                      <a16:colId xmlns:a16="http://schemas.microsoft.com/office/drawing/2014/main" val="1037029982"/>
                    </a:ext>
                  </a:extLst>
                </a:gridCol>
              </a:tblGrid>
              <a:tr h="51125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OH-MAT04MA/I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4.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71830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OH-MAT04MA/II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4. munkafüzet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2673090"/>
                  </a:ext>
                </a:extLst>
              </a:tr>
              <a:tr h="63367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OH-MAT04TA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4. 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461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48856634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OH-MIR04MA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Szövegről szövegre - Szövegértés munkafüzet 4. osztály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491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9023980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OH-MIR04TA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Szövegről szövegre - Szövegértés tankönyv 4. osztály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 Ft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297084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OH-MNY04MA/I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Édes anyanyelvem.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Nyelvhasználat – szövegalkotás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9272849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OH-MNY04MA/I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Édes anyanyelvem.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Nyelvhasználat – szövegalkotás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7214003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OX-4099608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Project Fourth edition UPGRADED tankönyv + E-book 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42071761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OX-4099424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Project Fourth edition UPGRADED munkafüzet + Online practise 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25367356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8 850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3 042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29009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268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024744" cy="72008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4. évfolyam: német kéttannyelvű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F3E4C994-197E-7822-C4B4-29FEE1C23E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24913"/>
              </p:ext>
            </p:extLst>
          </p:nvPr>
        </p:nvGraphicFramePr>
        <p:xfrm>
          <a:off x="539552" y="1397000"/>
          <a:ext cx="8009192" cy="4984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1750680367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61190564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66865719"/>
                    </a:ext>
                  </a:extLst>
                </a:gridCol>
                <a:gridCol w="1312448">
                  <a:extLst>
                    <a:ext uri="{9D8B030D-6E8A-4147-A177-3AD203B41FA5}">
                      <a16:colId xmlns:a16="http://schemas.microsoft.com/office/drawing/2014/main" val="931359600"/>
                    </a:ext>
                  </a:extLst>
                </a:gridCol>
              </a:tblGrid>
              <a:tr h="49843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OH-MAT04MA/I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4.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5937318"/>
                  </a:ext>
                </a:extLst>
              </a:tr>
              <a:tr h="49843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OH-MAT04MA/II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4. munkafüzet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629763"/>
                  </a:ext>
                </a:extLst>
              </a:tr>
              <a:tr h="49843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OH-MAT04TA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4. 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461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7224227"/>
                  </a:ext>
                </a:extLst>
              </a:tr>
              <a:tr h="49843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OH-MIR04MA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Szövegről szövegre - Szövegértés munkafüzet 4. osztály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491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5186245"/>
                  </a:ext>
                </a:extLst>
              </a:tr>
              <a:tr h="49843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OH-MIR04TA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Szövegről szövegre - Szövegértés tankönyv 4. osztály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 Ft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0431990"/>
                  </a:ext>
                </a:extLst>
              </a:tr>
              <a:tr h="49843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OH-MNY04MA/I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Édes anyanyelvem.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Nyelvhasználat – szövegalkotás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82352482"/>
                  </a:ext>
                </a:extLst>
              </a:tr>
              <a:tr h="49843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OH-MNY04MA/I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Édes anyanyelvem.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Nyelvhasználat – szövegalkotás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4832015"/>
                  </a:ext>
                </a:extLst>
              </a:tr>
              <a:tr h="49843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RK-582400-5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Deutschprofis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A1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Kursbuch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mit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Audios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and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Clips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online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tavalyi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2618283"/>
                  </a:ext>
                </a:extLst>
              </a:tr>
              <a:tr h="49843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RK-582401-2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de-D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Deutschprofis A1 Übungsbuch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tavalyi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319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7572143"/>
                  </a:ext>
                </a:extLst>
              </a:tr>
              <a:tr h="49843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3 650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hu-HU" sz="1400" b="1" i="0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188</a:t>
                      </a:r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01314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7869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252536" y="548680"/>
            <a:ext cx="7024744" cy="72008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4. évfolyam: általános tantervű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FD70669A-C2A5-1341-7CAE-D00258D89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203672"/>
              </p:ext>
            </p:extLst>
          </p:nvPr>
        </p:nvGraphicFramePr>
        <p:xfrm>
          <a:off x="575556" y="980728"/>
          <a:ext cx="7992888" cy="5497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4196">
                  <a:extLst>
                    <a:ext uri="{9D8B030D-6E8A-4147-A177-3AD203B41FA5}">
                      <a16:colId xmlns:a16="http://schemas.microsoft.com/office/drawing/2014/main" val="3641429271"/>
                    </a:ext>
                  </a:extLst>
                </a:gridCol>
                <a:gridCol w="3780420">
                  <a:extLst>
                    <a:ext uri="{9D8B030D-6E8A-4147-A177-3AD203B41FA5}">
                      <a16:colId xmlns:a16="http://schemas.microsoft.com/office/drawing/2014/main" val="235349058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87435553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928594620"/>
                    </a:ext>
                  </a:extLst>
                </a:gridCol>
              </a:tblGrid>
              <a:tr h="3752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OH-MAT04MA/I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4.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6223573"/>
                  </a:ext>
                </a:extLst>
              </a:tr>
              <a:tr h="3752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OH-MAT04MA/II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4. munkafüzet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6003528"/>
                  </a:ext>
                </a:extLst>
              </a:tr>
              <a:tr h="3752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OH-MAT04TA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4. 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461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1599070"/>
                  </a:ext>
                </a:extLst>
              </a:tr>
              <a:tr h="4300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OH-MIR04MA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Szövegről szövegre - Szövegértés munkafüzet 4. osztály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491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0139619"/>
                  </a:ext>
                </a:extLst>
              </a:tr>
              <a:tr h="4300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OH-MIR04TA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Szövegről szövegre - Szövegértés tankönyv 4. osztály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 Ft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2818933"/>
                  </a:ext>
                </a:extLst>
              </a:tr>
              <a:tr h="4300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OH-MNY04MA/I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Édes anyanyelvem.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Nyelvhasználat – szövegalkotás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2761550"/>
                  </a:ext>
                </a:extLst>
              </a:tr>
              <a:tr h="4300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OH-MNY04MA/I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Édes anyanyelvem.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Nyelvhasználat – szövegalkotás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58388"/>
                  </a:ext>
                </a:extLst>
              </a:tr>
              <a:tr h="3752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OH-KOR04MA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Környezetismeret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4. munkafüzet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18739"/>
                  </a:ext>
                </a:extLst>
              </a:tr>
              <a:tr h="3752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OH-KOR04TA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Környezetismeret 4. 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2063178"/>
                  </a:ext>
                </a:extLst>
              </a:tr>
              <a:tr h="375231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OH-SAK04GY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Sakkpalota 4. Képességfejlesztő feladatgyűjtemény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38310741"/>
                  </a:ext>
                </a:extLst>
              </a:tr>
              <a:tr h="375231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OH-ENZ04TA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Ének-zene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4.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9060155"/>
                  </a:ext>
                </a:extLst>
              </a:tr>
              <a:tr h="375231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EK-Smartjunior3_SB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Smart Junior 3 Student’s Book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600 Ft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5817019"/>
                  </a:ext>
                </a:extLst>
              </a:tr>
              <a:tr h="37523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EK-Smartjunior3_WB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Smart Junior 3 Workbook (includes CD-ROM)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330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6242634"/>
                  </a:ext>
                </a:extLst>
              </a:tr>
              <a:tr h="375231"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9 540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hu-HU" sz="1400" b="1" i="0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034</a:t>
                      </a:r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44053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982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88" y="692696"/>
            <a:ext cx="7024744" cy="114300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5. évfolyam: angol kéttannyelvű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5411716C-6E39-C758-75FE-41AAECA24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419688"/>
              </p:ext>
            </p:extLst>
          </p:nvPr>
        </p:nvGraphicFramePr>
        <p:xfrm>
          <a:off x="539552" y="1397000"/>
          <a:ext cx="8009192" cy="4912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3608583115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3289808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410982955"/>
                    </a:ext>
                  </a:extLst>
                </a:gridCol>
                <a:gridCol w="1240440">
                  <a:extLst>
                    <a:ext uri="{9D8B030D-6E8A-4147-A177-3AD203B41FA5}">
                      <a16:colId xmlns:a16="http://schemas.microsoft.com/office/drawing/2014/main" val="1743507417"/>
                    </a:ext>
                  </a:extLst>
                </a:gridCol>
              </a:tblGrid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OH-TOR05TB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5. az általános iskolások számára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694623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OH-MIR05TB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5.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7713436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OH-MIR05MB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5. munkafüzet 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5867875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OH-MAT05TA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5.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2126148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OH-MAT05MA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5. munkafüzet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8853011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OH-TET05TA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Technika és tervezés 5.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813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4814477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OX-4200592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English Plus Second edition 1 Student's Book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9929755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OX-4202190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English Plus Second edition 1 Workbook online hanganyaggal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55341357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OH-FOL78ATL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Földrajzi atlasz általános iskolásoknak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5090272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OH-TOR58ATL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Képes történelem atlasz általános iskolásoknak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0421532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8 740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3 983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6468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252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88" y="692696"/>
            <a:ext cx="7024744" cy="114300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5. évfolyam: német kéttannyelvű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5411716C-6E39-C758-75FE-41AAECA24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432327"/>
              </p:ext>
            </p:extLst>
          </p:nvPr>
        </p:nvGraphicFramePr>
        <p:xfrm>
          <a:off x="539552" y="1397000"/>
          <a:ext cx="8009192" cy="4912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3608583115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3289808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410982955"/>
                    </a:ext>
                  </a:extLst>
                </a:gridCol>
                <a:gridCol w="1240440">
                  <a:extLst>
                    <a:ext uri="{9D8B030D-6E8A-4147-A177-3AD203B41FA5}">
                      <a16:colId xmlns:a16="http://schemas.microsoft.com/office/drawing/2014/main" val="1743507417"/>
                    </a:ext>
                  </a:extLst>
                </a:gridCol>
              </a:tblGrid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OH-TOR05TB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5. az általános iskolások számára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694623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OH-MIR05TB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5.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7713436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OH-MIR05MB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5. munkafüzet 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5867875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OH-MAT05TA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5.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2126148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OH-MAT05MA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5. munkafüzet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8853011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OH-TET05TA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Technika és tervezés 5.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813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4814477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RK-582404-3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Deutschprofis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A2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Kursbuch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mit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Audios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and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Clips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online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9929755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RK-582405-0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de-D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Deutschprofis A2 Übungsbuch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55341357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OH-FOL78ATL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Földrajzi atlasz általános iskolásoknak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5090272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OH-TOR58ATL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Képes történelem atlasz általános iskolásoknak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0421532"/>
                  </a:ext>
                </a:extLst>
              </a:tr>
              <a:tr h="446575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8 840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4 069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6468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498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7024744" cy="114300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5. évfolyam: általános tantervű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54AA046F-C0BD-175B-DC74-728BEF8AA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453596"/>
              </p:ext>
            </p:extLst>
          </p:nvPr>
        </p:nvGraphicFramePr>
        <p:xfrm>
          <a:off x="539552" y="1397000"/>
          <a:ext cx="8064896" cy="4984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615793908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4089703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66572378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073945313"/>
                    </a:ext>
                  </a:extLst>
                </a:gridCol>
              </a:tblGrid>
              <a:tr h="38341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OH-TOR05TB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5. az általános iskolások számára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6632660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OH-MIR05TB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5.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59311428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OH-MIR05MB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5. munkafüzet 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8166886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OH-MAT05TA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5.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9733228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OH-MAT05MA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5. munkafüzet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5912349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OH-TET05TA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Technika és tervezés 5.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813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5798821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OH-TER05TA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Természettudomány 5. 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5002586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OH-TER05MA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Természettudomány 5. munkafüzet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94104912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EK-Smartjunior4_SB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Smart Junior 4 Student’s Book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6737535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EK-Smartjunior4_WB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Smart Junior 4 Workbook (includes CD-ROM)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319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5916418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OH-FOL78ATL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Földrajzi atlasz általános iskolásoknak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0334682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FI-504010503/2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u-H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Képes történelmi atlasz 10-16 éveseknek</a:t>
                      </a:r>
                    </a:p>
                  </a:txBody>
                  <a:tcPr marL="66675" marR="66675" marT="47625" marB="476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3574197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9 440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5 107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25101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609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7024744" cy="864096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6. évfolyam: angol kéttannyelvű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30072849-AC85-1CED-0B13-7D1F6D1236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254186"/>
              </p:ext>
            </p:extLst>
          </p:nvPr>
        </p:nvGraphicFramePr>
        <p:xfrm>
          <a:off x="539552" y="1397000"/>
          <a:ext cx="8064896" cy="4984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753712498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371234885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46727087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464263064"/>
                    </a:ext>
                  </a:extLst>
                </a:gridCol>
              </a:tblGrid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OH-MIR06TB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6.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76812015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OH-MIR06MB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6. munkafüzet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7482387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OH-MNY06MA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Magyar nyelv munkafüzet 6.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7515752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OH-TOR06TB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6. az általános iskolások számára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0510533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OH-MAT06TA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6.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565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2690681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OH-MAT06MA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6.  munkafüzet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4617466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OH-HNI06TA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Szülőföldünk. Hon-és népismeret 6. évfolyam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4595850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OH-TET06TA/A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Technika és tervezés 6. A MODUL Épített környezet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2723746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OX-4200615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English Plus Second edition 2 Student’s Book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72315282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OX-4202244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English Plus Second edition 2 Workbook online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hanganyaggal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675187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endParaRPr lang="hu-H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9 890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3 696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21017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263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7024744" cy="114300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6. évfolyam: német kéttannyelvű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14276314-AB61-76DC-333F-1456BA26C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287484"/>
              </p:ext>
            </p:extLst>
          </p:nvPr>
        </p:nvGraphicFramePr>
        <p:xfrm>
          <a:off x="539552" y="1397000"/>
          <a:ext cx="8064896" cy="4984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753712498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371234885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46727087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464263064"/>
                    </a:ext>
                  </a:extLst>
                </a:gridCol>
              </a:tblGrid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OH-MIR06TB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6.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76812015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OH-MIR06MB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6. munkafüzet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7482387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OH-MNY06MA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Magyar nyelv munkafüzet 6.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7515752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OH-TOR06TB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6. az általános iskolások számára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0510533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OH-MAT06TA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6.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565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2690681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OH-MAT06MA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6.  munkafüzet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4617466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OH-HNI06TA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Szülőföldünk. Hon-és népismeret 6. évfolyam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4595850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OH-TET06TA/A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Technika és tervezés 6. A MODUL Épített környezet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2723746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RK-582404-3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Deutschprofis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A2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Kursbuch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mit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Audios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and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Clips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online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72315282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RK-582405-0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de-D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Deutschprofis A2 Übungsbuch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675187"/>
                  </a:ext>
                </a:extLst>
              </a:tr>
              <a:tr h="453121">
                <a:tc>
                  <a:txBody>
                    <a:bodyPr/>
                    <a:lstStyle/>
                    <a:p>
                      <a:endParaRPr lang="hu-H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5 690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3 782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21017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855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2900829"/>
            <a:ext cx="8136904" cy="1362075"/>
          </a:xfrm>
        </p:spPr>
        <p:txBody>
          <a:bodyPr>
            <a:normAutofit/>
          </a:bodyPr>
          <a:lstStyle/>
          <a:p>
            <a:pPr algn="ctr"/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Tájékoztató a tankönyvtámogatás rendjéről</a:t>
            </a:r>
          </a:p>
        </p:txBody>
      </p:sp>
    </p:spTree>
    <p:extLst>
      <p:ext uri="{BB962C8B-B14F-4D97-AF65-F5344CB8AC3E}">
        <p14:creationId xmlns:p14="http://schemas.microsoft.com/office/powerpoint/2010/main" val="1609954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558" y="692696"/>
            <a:ext cx="7024744" cy="114300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6. évfolyam: általános tantervű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3905BB75-4B1D-54BE-3B1C-C064E4401D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493001"/>
              </p:ext>
            </p:extLst>
          </p:nvPr>
        </p:nvGraphicFramePr>
        <p:xfrm>
          <a:off x="539552" y="1397000"/>
          <a:ext cx="7992888" cy="51445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710653663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743193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046109207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444816386"/>
                    </a:ext>
                  </a:extLst>
                </a:gridCol>
              </a:tblGrid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OH-MIR06TB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6.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4276384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OH-MIR06MB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6. munkafüzet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8235224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OH-MNY06MA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Magyar nyelv munkafüzet 6.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48955178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OH-TOR06TB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6. az általános iskolások számára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8888327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OH-MAT06TA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6. tankönyv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565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2759125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OH-MAT06MA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6.  munkafüzet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8486342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OH-HNI06TA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Szülőföldünk. Hon-és népismeret 6. évfolyam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00056429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OH-TET06TA/A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Technika és tervezés 6. A MODUL Épített környezet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36421352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OH-TER06TA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Természettudomány 6. 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98486684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OH-TER06MA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Természettudomány 6. munkafüzet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2294193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OX-4099608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Project Fourth edition UPGRADED tankönyv + E-book 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8216237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OX-4099424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Project Fourth edition UPGRADED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munkafüzet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+ Online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practise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5546082"/>
                  </a:ext>
                </a:extLst>
              </a:tr>
              <a:tr h="388949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12 310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4 332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6564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716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180528" y="476672"/>
            <a:ext cx="7024744" cy="792088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7. évfolyam: angol kéttannyelvű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6B1999E5-E9A7-DD51-A760-3D716A05F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965251"/>
              </p:ext>
            </p:extLst>
          </p:nvPr>
        </p:nvGraphicFramePr>
        <p:xfrm>
          <a:off x="539552" y="982716"/>
          <a:ext cx="7992888" cy="56453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325672848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175309517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82887907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459375946"/>
                    </a:ext>
                  </a:extLst>
                </a:gridCol>
              </a:tblGrid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OH-MIR07TB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tankönyv 7.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2226381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OH-MIR07MB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munkafüzet 7.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9399978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OH-MNY07MA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Magyar nyelv munkafüzet 7.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8411362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OH-TOR07TB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7. az általános iskolások számára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9872997"/>
                  </a:ext>
                </a:extLst>
              </a:tr>
              <a:tr h="35662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OH-TET07TA/A 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Technika és tervezés 7. A MODUL- Épített környezet-tárgyalkotás technológiái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46063345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OH-KEM78TB/I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tankönyv I. kötet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94241134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OH-KEM78MB/I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munkafüzet I. kötet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48261097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munkafüzet az általános iskolák számára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0948588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tankönyv az általános iskolák számára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4744902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OH-MAT07MA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7. munkafüzet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7533516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OH-MAT07TA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7. tankönyv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616 g</a:t>
                      </a:r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083244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OH-FIZ78TA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tankönyv 7-8.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8507385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munkafüzet 7-8.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508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2611445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OX-4201575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English Plus Second edition 3 Student's Book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 g</a:t>
                      </a:r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153027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OX-4202299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English Plus Second edition 3 Workbook online hanganyaggal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g</a:t>
                      </a:r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3499171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12 350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5 672 </a:t>
                      </a:r>
                      <a:r>
                        <a:rPr lang="hu-H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61206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133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180528" y="476672"/>
            <a:ext cx="7024744" cy="792088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7. évfolyam: német kéttannyelvű</a:t>
            </a:r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6B1999E5-E9A7-DD51-A760-3D716A05F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908939"/>
              </p:ext>
            </p:extLst>
          </p:nvPr>
        </p:nvGraphicFramePr>
        <p:xfrm>
          <a:off x="539552" y="982716"/>
          <a:ext cx="7992888" cy="56700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325672848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175309517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82887907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459375946"/>
                    </a:ext>
                  </a:extLst>
                </a:gridCol>
              </a:tblGrid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OH-MIR07TB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tankönyv 7.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2226381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OH-MIR07MB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munkafüzet 7.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9399978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OH-MNY07MA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Magyar nyelv munkafüzet 7.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8411362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OH-TOR07TB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7. az általános iskolások számára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9872997"/>
                  </a:ext>
                </a:extLst>
              </a:tr>
              <a:tr h="35662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OH-TET07TA/A 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Technika és tervezés 7. A MODUL- Épített környezet-tárgyalkotás technológiái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46063345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OH-KEM78TB/I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tankönyv I. kötet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94241134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OH-KEM78MB/I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munkafüzet I. kötet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48261097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munkafüzet az általános iskolák számára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0948588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tankönyv az általános iskolák számára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4744902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OH-MAT07MA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7. munkafüzet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7533516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OH-MAT07TA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7. tankönyv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616 g</a:t>
                      </a:r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083244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OH-FIZ78TA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tankönyv 7-8.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8507385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munkafüzet 7-8.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508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2611445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RK-607933-6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Deutschprofis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B1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Kursbuch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mit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Audios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and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Clips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online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hu-H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800 Ft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153027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RK-607934-3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Deutschprofis B1 Übungsbuch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3499171"/>
                  </a:ext>
                </a:extLst>
              </a:tr>
              <a:tr h="350534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hu-HU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5 759 </a:t>
                      </a:r>
                      <a:r>
                        <a:rPr lang="hu-H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61206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7622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828600" y="548680"/>
            <a:ext cx="8136904" cy="114300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7. évfolyam: általános </a:t>
            </a:r>
            <a:r>
              <a:rPr lang="hu-HU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tantervű</a:t>
            </a:r>
            <a:endParaRPr lang="hu-HU" sz="28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855107"/>
              </p:ext>
            </p:extLst>
          </p:nvPr>
        </p:nvGraphicFramePr>
        <p:xfrm>
          <a:off x="539552" y="1024386"/>
          <a:ext cx="7992888" cy="5356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662544511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8020358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70273458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812971609"/>
                    </a:ext>
                  </a:extLst>
                </a:gridCol>
              </a:tblGrid>
              <a:tr h="28314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OH-MIR07TB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tankönyv 7.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72499"/>
                  </a:ext>
                </a:extLst>
              </a:tr>
              <a:tr h="28314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OH-MIR07MB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munkafüzet 7.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62622075"/>
                  </a:ext>
                </a:extLst>
              </a:tr>
              <a:tr h="28314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OH-MNY07MA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Magyar nyelv munkafüzet 7.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3057543"/>
                  </a:ext>
                </a:extLst>
              </a:tr>
              <a:tr h="28314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OH-TOR07TB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7. az általános iskolások számára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405541"/>
                  </a:ext>
                </a:extLst>
              </a:tr>
              <a:tr h="384443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OH-TET07TA/A 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Technika és tervezés 7. A MODUL- Épített környezet-tárgyalkotás technológiái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3149632"/>
                  </a:ext>
                </a:extLst>
              </a:tr>
              <a:tr h="28314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OH-KEM78TB/I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tankönyv I. kötet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8363429"/>
                  </a:ext>
                </a:extLst>
              </a:tr>
              <a:tr h="28314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OH-KEM78MB/I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munkafüzet I. kötet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5463611"/>
                  </a:ext>
                </a:extLst>
              </a:tr>
              <a:tr h="28314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OH-BIO78MB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munkafüzet az általános iskolák számára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762373"/>
                  </a:ext>
                </a:extLst>
              </a:tr>
              <a:tr h="28314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OH-BIO78TB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tankönyv az általános iskolák számára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62863932"/>
                  </a:ext>
                </a:extLst>
              </a:tr>
              <a:tr h="28341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OH-MAT07MA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7. munkafüzet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2644746"/>
                  </a:ext>
                </a:extLst>
              </a:tr>
              <a:tr h="28341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OH-MAT07TA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7. tankönyv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616 g</a:t>
                      </a:r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7176971"/>
                  </a:ext>
                </a:extLst>
              </a:tr>
              <a:tr h="28314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OH-FIZ78TA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tankönyv 7-8.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6158028"/>
                  </a:ext>
                </a:extLst>
              </a:tr>
              <a:tr h="36187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OH-FOL78TA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Földrajz tankönyv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6282056"/>
                  </a:ext>
                </a:extLst>
              </a:tr>
              <a:tr h="36187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OH-FOL78MA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Földrajz munkafüzet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7772408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OX-P-4022637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Project Fourth edition TANKÖNYV 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1 800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 g</a:t>
                      </a:r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7097813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OX-P-4764926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Project Fourth edition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munkafüzet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3 +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tanulói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2 100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</a:t>
                      </a:r>
                      <a:r>
                        <a:rPr lang="hu-H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</a:t>
                      </a:r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7530565"/>
                  </a:ext>
                </a:extLst>
              </a:tr>
              <a:tr h="37788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13 350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6 120 </a:t>
                      </a:r>
                      <a:r>
                        <a:rPr lang="hu-H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31963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3774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180528" y="476672"/>
            <a:ext cx="7024744" cy="72008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8. évfolyam: angol kéttannyelvű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162888"/>
              </p:ext>
            </p:extLst>
          </p:nvPr>
        </p:nvGraphicFramePr>
        <p:xfrm>
          <a:off x="467544" y="970901"/>
          <a:ext cx="7992888" cy="56575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3042867845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7294173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90667588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618614587"/>
                    </a:ext>
                  </a:extLst>
                </a:gridCol>
              </a:tblGrid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OH-MIR08TB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8. 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46078846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OH-MIR08MB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8. munkafüzet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2763636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OH-MNY08MB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Magyar nyelv Munkafüzet a 8. évfolyam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661078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OH-TOR08TB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8. az általános iskolások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1931126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OH-MAT08MA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8. munkafüzet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477051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8. tankönyv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 g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1746914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OH-KEM78TB/II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tankönyv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90017783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OH-KEM78MAB/II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munkafüzet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5574554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OH-ALP08TA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Állampolgári ismeretek 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6459725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OH-BIO78MB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munkafüzet az általános iskolák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3853935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tankönyv az általános iskolák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5036692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tankönyv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0147806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munkafüzet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508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88195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OX-P-4022651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Project Fourth edition 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ankönyv 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7491050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OX-P-4764940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Project Fourth edition 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unkafüzet 5+tanulói 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9667012"/>
                  </a:ext>
                </a:extLst>
              </a:tr>
              <a:tr h="349328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hu-HU" sz="1400" b="1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080</a:t>
                      </a:r>
                      <a:r>
                        <a:rPr lang="hu-HU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5 461 </a:t>
                      </a:r>
                      <a:r>
                        <a:rPr lang="hu-H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6115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9007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7024744" cy="720080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8. évfolyam: német kéttannyelvű</a:t>
            </a: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15455"/>
              </p:ext>
            </p:extLst>
          </p:nvPr>
        </p:nvGraphicFramePr>
        <p:xfrm>
          <a:off x="539552" y="1005840"/>
          <a:ext cx="8064896" cy="5664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269500416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85604915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84634948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4160060252"/>
                    </a:ext>
                  </a:extLst>
                </a:gridCol>
              </a:tblGrid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OH-MIR08TB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8. 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8292544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OH-MIR08MB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8. munkafüzet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6100358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OH-MNY08MB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Magyar nyelv Munkafüzet a 8. évfolyam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8186799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OH-TOR08TB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8. az általános iskolások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7833287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OH-MAT08MA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8. munkafüzet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3030617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8. tankönyv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 g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08789859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OH-KEM78TB/II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tankönyv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2572697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OH-KEM78MAB/II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munkafüzet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38608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OH-ALP08TA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Állampolgári ismeretek 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0313546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OH-BIO78MB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munkafüzet az általános iskolák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8528960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tankönyv az általános iskolák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9361667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tankönyv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9475627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munkafüzet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508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7879453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RK-607933-6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Deutschprofis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B1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Kursbuch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mit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Audios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and </a:t>
                      </a:r>
                      <a:r>
                        <a:rPr lang="hu-H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Clips</a:t>
                      </a:r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online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1978824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RK-607934-3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Olga </a:t>
                      </a:r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Swerlowa</a:t>
                      </a:r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Die Deutschprofis B1 Übungsbuch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0107552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5 180</a:t>
                      </a:r>
                      <a:r>
                        <a:rPr lang="hu-HU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5 622</a:t>
                      </a:r>
                      <a:r>
                        <a:rPr lang="hu-H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74848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6838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08912" cy="576064"/>
          </a:xfrm>
        </p:spPr>
        <p:txBody>
          <a:bodyPr anchor="t" anchorCtr="0">
            <a:noAutofit/>
          </a:bodyPr>
          <a:lstStyle/>
          <a:p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8. évfolyam: általános </a:t>
            </a:r>
            <a:r>
              <a:rPr lang="hu-HU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tantervű</a:t>
            </a:r>
            <a:endParaRPr lang="hu-HU" sz="28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216"/>
              </p:ext>
            </p:extLst>
          </p:nvPr>
        </p:nvGraphicFramePr>
        <p:xfrm>
          <a:off x="539552" y="980728"/>
          <a:ext cx="8064896" cy="5449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1206262517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522074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59933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284628373"/>
                    </a:ext>
                  </a:extLst>
                </a:gridCol>
              </a:tblGrid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OH-MIR08TB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8. 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36244335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OH-MIR08MB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Irodalom 8. munkafüzet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5760862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OH-MNY08MB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Magyar nyelv Munkafüzet a 8. évfolyam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4466248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OH-TOR08TB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Történelem 8. az általános iskolások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0472888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OH-MAT08MA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8. munkafüzet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7193900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Matematika 8. tankönyv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 g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2884535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OH-KEM78TB/II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tankönyv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1590643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OH-KEM78MAB/II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Kémia 7-8. munkafüzet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6274478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OH-ALP08TA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Állampolgári ismeretek 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5482314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OH-BIO78MB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munkafüzet az általános iskolák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497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30084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OH-BIO78TB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Biológia 7-8. tankönyv az általános iskolák számára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2940221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tankönyv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72307396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OH-FIZ78MA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Fizika munkafüzet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508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5422482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OH-FOL78TA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Földrajz tankönyv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56456696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OH-FOL78MA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Földrajz munkafüzet 7-8.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7581079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OH-NEM07M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Pass auf! 3 Neu </a:t>
                      </a:r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munkafüzet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 g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539630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OH-NEM07T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Pass auf! 3 Neu </a:t>
                      </a:r>
                      <a:r>
                        <a:rPr lang="de-D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tankönyv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folytatják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g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456882"/>
                  </a:ext>
                </a:extLst>
              </a:tr>
              <a:tr h="288875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5 180</a:t>
                      </a:r>
                      <a:r>
                        <a:rPr lang="hu-HU" sz="14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6 655</a:t>
                      </a:r>
                      <a:r>
                        <a:rPr lang="hu-H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90026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5051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Tankönyvvásárlási lehetőségek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endParaRPr lang="hu-HU" dirty="0"/>
          </a:p>
          <a:p>
            <a:pPr marL="68580" indent="0">
              <a:buNone/>
            </a:pPr>
            <a:r>
              <a:rPr lang="hu-HU" dirty="0"/>
              <a:t/>
            </a:r>
            <a:br>
              <a:rPr lang="hu-HU" dirty="0"/>
            </a:br>
            <a:r>
              <a:rPr lang="hu-HU" sz="2600" u="sng" dirty="0">
                <a:hlinkClick r:id="rId3"/>
              </a:rPr>
              <a:t>http://webshop.kello.hu/</a:t>
            </a:r>
            <a:endParaRPr lang="hu-HU" sz="2600" u="sng" dirty="0"/>
          </a:p>
        </p:txBody>
      </p:sp>
    </p:spTree>
    <p:extLst>
      <p:ext uri="{BB962C8B-B14F-4D97-AF65-F5344CB8AC3E}">
        <p14:creationId xmlns:p14="http://schemas.microsoft.com/office/powerpoint/2010/main" val="35005372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36904" cy="1143000"/>
          </a:xfrm>
        </p:spPr>
        <p:txBody>
          <a:bodyPr>
            <a:normAutofit/>
          </a:bodyPr>
          <a:lstStyle/>
          <a:p>
            <a:pPr algn="ctr"/>
            <a:r>
              <a:rPr lang="hu-HU" b="1" dirty="0"/>
              <a:t>Tankönyvek visszavétele I.</a:t>
            </a:r>
            <a:endParaRPr lang="hu-H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2" cy="4896544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endParaRPr lang="hu-HU" dirty="0"/>
          </a:p>
          <a:p>
            <a:r>
              <a:rPr lang="hu-HU" b="1" dirty="0"/>
              <a:t>Kérjük, hogy a tankönyveket úgy hozzák vissza</a:t>
            </a:r>
            <a:r>
              <a:rPr lang="hu-HU" dirty="0"/>
              <a:t>, hogy:</a:t>
            </a:r>
          </a:p>
          <a:p>
            <a:pPr lvl="1"/>
            <a:r>
              <a:rPr lang="hu-HU" dirty="0"/>
              <a:t>már ki van radírozva,</a:t>
            </a:r>
          </a:p>
          <a:p>
            <a:pPr lvl="1"/>
            <a:r>
              <a:rPr lang="hu-HU" dirty="0"/>
              <a:t>nincs benne szövegkiemelővel, tollal aláhúzás,</a:t>
            </a:r>
          </a:p>
          <a:p>
            <a:pPr lvl="1"/>
            <a:r>
              <a:rPr lang="hu-HU" dirty="0"/>
              <a:t>nincs benne firka,</a:t>
            </a:r>
          </a:p>
          <a:p>
            <a:pPr lvl="1"/>
            <a:r>
              <a:rPr lang="hu-HU" dirty="0"/>
              <a:t>nincsenek hiányzó - vagy szakadt oldalak, gyűrődések,</a:t>
            </a:r>
          </a:p>
          <a:p>
            <a:pPr lvl="1"/>
            <a:r>
              <a:rPr lang="hu-HU" dirty="0"/>
              <a:t>nem koszos,</a:t>
            </a:r>
          </a:p>
          <a:p>
            <a:pPr lvl="1"/>
            <a:r>
              <a:rPr lang="hu-HU" dirty="0"/>
              <a:t>borító vagy csomagolás nélkül.</a:t>
            </a:r>
          </a:p>
          <a:p>
            <a:r>
              <a:rPr lang="hu-HU" b="1" dirty="0"/>
              <a:t>Ha a tankönyvet pótolni kell,akkor egy újat kell vásárolni helyette!</a:t>
            </a:r>
          </a:p>
          <a:p>
            <a:r>
              <a:rPr lang="hu-HU" dirty="0"/>
              <a:t>Folyamatosan kísérjék figyelemmel az iskola honlapját.</a:t>
            </a:r>
          </a:p>
          <a:p>
            <a:r>
              <a:rPr lang="hu-HU" dirty="0"/>
              <a:t>Olvassák el az üzenő füzeten keresztül érkező információkat!</a:t>
            </a:r>
          </a:p>
        </p:txBody>
      </p:sp>
    </p:spTree>
    <p:extLst>
      <p:ext uri="{BB962C8B-B14F-4D97-AF65-F5344CB8AC3E}">
        <p14:creationId xmlns:p14="http://schemas.microsoft.com/office/powerpoint/2010/main" val="19822356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Tankönyvek visszavétele II.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2" y="1916832"/>
            <a:ext cx="6777317" cy="4347845"/>
          </a:xfrm>
        </p:spPr>
        <p:txBody>
          <a:bodyPr>
            <a:normAutofit lnSpcReduction="10000"/>
          </a:bodyPr>
          <a:lstStyle/>
          <a:p>
            <a:r>
              <a:rPr lang="hu-HU" sz="2800" b="1" dirty="0"/>
              <a:t>1.- 2. </a:t>
            </a:r>
            <a:r>
              <a:rPr lang="hu-HU" sz="2800" dirty="0"/>
              <a:t>évfolyamokon nem kell visszahozni a könyveket, azokat megtarthatják a tanulók!</a:t>
            </a:r>
          </a:p>
          <a:p>
            <a:r>
              <a:rPr lang="hu-HU" sz="2800" b="1" dirty="0"/>
              <a:t>3.- 4. </a:t>
            </a:r>
            <a:r>
              <a:rPr lang="hu-HU" sz="2800" dirty="0"/>
              <a:t>évfolyamokon az osztályfőnökök szedik össze a visszaadandó könyveket az üzenő füzetbe ragasztott papír alapján!</a:t>
            </a:r>
          </a:p>
          <a:p>
            <a:r>
              <a:rPr lang="hu-HU" sz="2800" b="1" dirty="0"/>
              <a:t>5.- 8. </a:t>
            </a:r>
            <a:r>
              <a:rPr lang="hu-HU" sz="2800" dirty="0"/>
              <a:t>évfolyamokon a tanulók hozzák vissza a könyveket </a:t>
            </a:r>
            <a:r>
              <a:rPr lang="hu-HU" sz="2800" dirty="0" smtClean="0"/>
              <a:t>a KRÉTÁN küldött üzenet alapján</a:t>
            </a:r>
            <a:r>
              <a:rPr lang="hu-HU" sz="2800" dirty="0"/>
              <a:t>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9735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3250" y="62068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u-H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Jogosultságok</a:t>
            </a:r>
            <a:r>
              <a:rPr lang="hu-HU" b="1" dirty="0"/>
              <a:t/>
            </a:r>
            <a:br>
              <a:rPr lang="hu-HU" b="1" dirty="0"/>
            </a:br>
            <a:r>
              <a:rPr lang="hu-H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2024/2025. tanévben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2348880"/>
            <a:ext cx="7992888" cy="4032448"/>
          </a:xfrm>
        </p:spPr>
        <p:txBody>
          <a:bodyPr>
            <a:normAutofit/>
          </a:bodyPr>
          <a:lstStyle/>
          <a:p>
            <a:r>
              <a:rPr lang="hu-HU" dirty="0"/>
              <a:t>1-8. évfolyam: térítésmentes</a:t>
            </a:r>
          </a:p>
          <a:p>
            <a:r>
              <a:rPr lang="hu-HU" dirty="0"/>
              <a:t>A Kormány 1265/2017. (V.29.) határozata értelmében az ingyenes tankönyvellátást a 2017/2018-as tanévtől egy ütemben vezette be az 5-8. évfolyamokra.</a:t>
            </a:r>
          </a:p>
          <a:p>
            <a:r>
              <a:rPr lang="it-IT" dirty="0"/>
              <a:t>20/2012. (VIII. 31.) EMMI rendelet</a:t>
            </a:r>
            <a:r>
              <a:rPr lang="hu-HU" dirty="0"/>
              <a:t> 184/G (12)</a:t>
            </a:r>
          </a:p>
          <a:p>
            <a:pPr marL="6858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655208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024744" cy="961176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/>
              <a:t>Tankönyvek visszavétele III.</a:t>
            </a:r>
            <a:br>
              <a:rPr lang="hu-HU" b="1" dirty="0"/>
            </a:br>
            <a:r>
              <a:rPr lang="hu-HU" sz="3100" b="1" dirty="0"/>
              <a:t>Időpontok</a:t>
            </a:r>
            <a:endParaRPr lang="hu-HU" sz="31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23305" y="1844824"/>
            <a:ext cx="6777317" cy="4392488"/>
          </a:xfrm>
        </p:spPr>
        <p:txBody>
          <a:bodyPr>
            <a:normAutofit/>
          </a:bodyPr>
          <a:lstStyle/>
          <a:p>
            <a:r>
              <a:rPr lang="hu-HU" b="1" dirty="0"/>
              <a:t>3.- 4. </a:t>
            </a:r>
            <a:r>
              <a:rPr lang="hu-HU" dirty="0"/>
              <a:t>évfolyamokon: </a:t>
            </a:r>
            <a:r>
              <a:rPr lang="hu-HU" b="1" dirty="0" smtClean="0">
                <a:solidFill>
                  <a:srgbClr val="0070C0"/>
                </a:solidFill>
              </a:rPr>
              <a:t>2025. </a:t>
            </a:r>
            <a:r>
              <a:rPr lang="hu-HU" b="1" dirty="0">
                <a:solidFill>
                  <a:srgbClr val="0070C0"/>
                </a:solidFill>
              </a:rPr>
              <a:t>június </a:t>
            </a:r>
            <a:r>
              <a:rPr lang="hu-HU" b="1" dirty="0" smtClean="0">
                <a:solidFill>
                  <a:srgbClr val="0070C0"/>
                </a:solidFill>
              </a:rPr>
              <a:t>18-án</a:t>
            </a:r>
            <a:r>
              <a:rPr lang="hu-HU" dirty="0" smtClean="0"/>
              <a:t> </a:t>
            </a:r>
            <a:r>
              <a:rPr lang="hu-HU" dirty="0"/>
              <a:t>az </a:t>
            </a:r>
            <a:r>
              <a:rPr lang="hu-HU" dirty="0" smtClean="0"/>
              <a:t>osztályfőnököknek </a:t>
            </a:r>
            <a:r>
              <a:rPr lang="hu-HU" dirty="0"/>
              <a:t>adják </a:t>
            </a:r>
            <a:r>
              <a:rPr lang="hu-HU" dirty="0" smtClean="0"/>
              <a:t>le.</a:t>
            </a:r>
            <a:endParaRPr lang="hu-HU" dirty="0"/>
          </a:p>
          <a:p>
            <a:endParaRPr lang="hu-HU" dirty="0"/>
          </a:p>
          <a:p>
            <a:r>
              <a:rPr lang="hu-HU" b="1" dirty="0"/>
              <a:t>5.-8. </a:t>
            </a:r>
            <a:r>
              <a:rPr lang="hu-HU" dirty="0"/>
              <a:t>évfolyamokon a következő napokon adják le: </a:t>
            </a:r>
            <a:r>
              <a:rPr lang="hu-HU" b="1" dirty="0" smtClean="0">
                <a:solidFill>
                  <a:srgbClr val="0070C0"/>
                </a:solidFill>
              </a:rPr>
              <a:t>2025. </a:t>
            </a:r>
            <a:r>
              <a:rPr lang="hu-HU" b="1" dirty="0">
                <a:solidFill>
                  <a:srgbClr val="0070C0"/>
                </a:solidFill>
              </a:rPr>
              <a:t>június 17-19-én</a:t>
            </a:r>
            <a:r>
              <a:rPr lang="hu-HU" dirty="0"/>
              <a:t> a tanulók </a:t>
            </a:r>
            <a:r>
              <a:rPr lang="hu-HU" dirty="0" smtClean="0"/>
              <a:t>adják </a:t>
            </a:r>
            <a:r>
              <a:rPr lang="hu-HU" dirty="0"/>
              <a:t>le külön beosztás </a:t>
            </a:r>
            <a:r>
              <a:rPr lang="hu-HU" dirty="0" smtClean="0"/>
              <a:t>szerint.</a:t>
            </a:r>
            <a:endParaRPr lang="hu-HU" dirty="0"/>
          </a:p>
          <a:p>
            <a:pPr marL="68580" indent="0">
              <a:buNone/>
            </a:pPr>
            <a:endParaRPr lang="hu-HU" sz="1800" dirty="0"/>
          </a:p>
          <a:p>
            <a:pPr marL="6858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954591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7431609" cy="3600400"/>
          </a:xfrm>
        </p:spPr>
        <p:txBody>
          <a:bodyPr>
            <a:normAutofit/>
          </a:bodyPr>
          <a:lstStyle/>
          <a:p>
            <a:r>
              <a:rPr lang="hu-HU" sz="2000" b="1" dirty="0"/>
              <a:t>Kérjük, kísérjék figyelemmel az iskola ajtajára kirakott tájékoztatót vagy az intézmény honlapját a tankönyvekkel kapcsolatban! </a:t>
            </a:r>
            <a:r>
              <a:rPr lang="hu-HU" sz="2000" b="1" dirty="0">
                <a:solidFill>
                  <a:srgbClr val="FF0000"/>
                </a:solidFill>
              </a:rPr>
              <a:t>(</a:t>
            </a:r>
            <a:r>
              <a:rPr lang="hu-HU" sz="2000" b="1" dirty="0">
                <a:solidFill>
                  <a:srgbClr val="FF0000"/>
                </a:solidFill>
                <a:hlinkClick r:id="rId3"/>
              </a:rPr>
              <a:t>https://www.tarjanikettannyelvu.hu</a:t>
            </a:r>
            <a:r>
              <a:rPr lang="hu-HU" sz="2000" b="1" dirty="0">
                <a:solidFill>
                  <a:srgbClr val="FF0000"/>
                </a:solidFill>
              </a:rPr>
              <a:t>)</a:t>
            </a:r>
          </a:p>
          <a:p>
            <a:endParaRPr lang="hu-HU" sz="2000" dirty="0"/>
          </a:p>
          <a:p>
            <a:r>
              <a:rPr lang="hu-HU" sz="2000" b="1" dirty="0"/>
              <a:t>A tankönyvátadás várható időpontja </a:t>
            </a:r>
            <a:r>
              <a:rPr lang="hu-HU" sz="2000" b="1" dirty="0" smtClean="0"/>
              <a:t>2025. </a:t>
            </a:r>
            <a:r>
              <a:rPr lang="hu-HU" sz="2000" b="1" dirty="0"/>
              <a:t>augusztus </a:t>
            </a:r>
            <a:r>
              <a:rPr lang="hu-HU" sz="2000" b="1" dirty="0" smtClean="0"/>
              <a:t>29.</a:t>
            </a:r>
            <a:endParaRPr lang="hu-HU" sz="2000" b="1" dirty="0"/>
          </a:p>
          <a:p>
            <a:endParaRPr lang="hu-HU" sz="2000" b="1" dirty="0"/>
          </a:p>
          <a:p>
            <a:r>
              <a:rPr lang="hu-HU" sz="2000" b="1" dirty="0"/>
              <a:t>Kéréseikkel forduljanak a </a:t>
            </a:r>
            <a:r>
              <a:rPr lang="hu-HU" sz="2000" b="1" dirty="0" smtClean="0">
                <a:solidFill>
                  <a:schemeClr val="accent6"/>
                </a:solidFill>
              </a:rPr>
              <a:t>blaha.judit</a:t>
            </a:r>
            <a:r>
              <a:rPr lang="hu-HU" sz="2000" b="1" dirty="0" smtClean="0">
                <a:solidFill>
                  <a:schemeClr val="accent6"/>
                </a:solidFill>
              </a:rPr>
              <a:t>.t3@gmail.com </a:t>
            </a:r>
            <a:r>
              <a:rPr lang="hu-HU" sz="2000" b="1" dirty="0"/>
              <a:t>címen </a:t>
            </a:r>
            <a:r>
              <a:rPr lang="hu-HU" sz="2000" b="1" dirty="0" smtClean="0"/>
              <a:t>Nacsáné Blaha Judit</a:t>
            </a:r>
            <a:r>
              <a:rPr lang="hu-HU" sz="2000" b="1" dirty="0" smtClean="0"/>
              <a:t> igazgatóhelyetteshez!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val="3746723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b="1" dirty="0">
                <a:solidFill>
                  <a:schemeClr val="accent1">
                    <a:lumMod val="50000"/>
                  </a:schemeClr>
                </a:solidFill>
              </a:rPr>
              <a:t>A köznevelési feladatot ellátó intézményt fenntartó szervezetek tankönyvtámogatása: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2800" dirty="0"/>
              <a:t>1. évfolyamon: 9000 Ft/fő/év</a:t>
            </a:r>
          </a:p>
          <a:p>
            <a:r>
              <a:rPr lang="hu-HU" sz="2800" dirty="0"/>
              <a:t>2. évfolyamon: 9000 Ft/fő/év</a:t>
            </a:r>
          </a:p>
          <a:p>
            <a:r>
              <a:rPr lang="hu-HU" sz="2800" dirty="0"/>
              <a:t>3. évfolyamon: 9000 Ft/fő/év</a:t>
            </a:r>
          </a:p>
          <a:p>
            <a:r>
              <a:rPr lang="hu-HU" sz="2800" dirty="0"/>
              <a:t>4. évfolyamon: 9000 Ft/fő/év</a:t>
            </a:r>
          </a:p>
          <a:p>
            <a:r>
              <a:rPr lang="hu-HU" sz="2800" dirty="0"/>
              <a:t>5. évfolyamon: 12000 Ft/fő/év</a:t>
            </a:r>
          </a:p>
          <a:p>
            <a:r>
              <a:rPr lang="hu-HU" sz="2800" dirty="0"/>
              <a:t>6. évfolyamon: 12000 Ft/fő/év</a:t>
            </a:r>
          </a:p>
          <a:p>
            <a:r>
              <a:rPr lang="hu-HU" sz="2800" dirty="0"/>
              <a:t>7. évfolyamon: 15000 Ft/fő/év</a:t>
            </a:r>
          </a:p>
          <a:p>
            <a:r>
              <a:rPr lang="hu-HU" sz="2800" dirty="0"/>
              <a:t>8. évfolyamon: 12000 Ft/fő/év</a:t>
            </a:r>
          </a:p>
          <a:p>
            <a:endParaRPr lang="hu-HU" sz="2800" dirty="0"/>
          </a:p>
          <a:p>
            <a:endParaRPr lang="hu-HU" sz="1400" dirty="0"/>
          </a:p>
          <a:p>
            <a:endParaRPr lang="hu-HU" sz="1400" dirty="0"/>
          </a:p>
          <a:p>
            <a:endParaRPr lang="hu-HU" sz="1400" dirty="0"/>
          </a:p>
          <a:p>
            <a:endParaRPr lang="hu-HU" sz="1400" dirty="0"/>
          </a:p>
          <a:p>
            <a:endParaRPr lang="hu-HU" sz="1400" dirty="0"/>
          </a:p>
          <a:p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1368323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5616" y="2060848"/>
            <a:ext cx="6985763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Mely tankönyveket rendeltük meg a </a:t>
            </a:r>
            <a:r>
              <a:rPr lang="hu-HU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2025/2026-os </a:t>
            </a:r>
            <a:r>
              <a:rPr lang="hu-H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tanévre?</a:t>
            </a:r>
          </a:p>
        </p:txBody>
      </p:sp>
    </p:spTree>
    <p:extLst>
      <p:ext uri="{BB962C8B-B14F-4D97-AF65-F5344CB8AC3E}">
        <p14:creationId xmlns:p14="http://schemas.microsoft.com/office/powerpoint/2010/main" val="2302398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064896" cy="576064"/>
          </a:xfrm>
        </p:spPr>
        <p:txBody>
          <a:bodyPr>
            <a:noAutofit/>
          </a:bodyPr>
          <a:lstStyle/>
          <a:p>
            <a:pPr algn="ctr"/>
            <a:r>
              <a:rPr lang="hu-HU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1. évfolyam: angol és német </a:t>
            </a:r>
            <a:r>
              <a:rPr lang="hu-HU" sz="20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kéttannyelvű, angol tagozat</a:t>
            </a:r>
            <a:endParaRPr lang="hu-HU" sz="2000" b="1" dirty="0"/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5EE6E67E-2A16-9A2B-A22F-F05CBB67D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326991"/>
              </p:ext>
            </p:extLst>
          </p:nvPr>
        </p:nvGraphicFramePr>
        <p:xfrm>
          <a:off x="539552" y="1628800"/>
          <a:ext cx="8064896" cy="46242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3278896062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5221023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34332902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128024777"/>
                    </a:ext>
                  </a:extLst>
                </a:gridCol>
              </a:tblGrid>
              <a:tr h="51459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OH-MIR01MA1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Egy lépés a betű – Olvasás-írás előkészítő munkafüzet 1.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9293449"/>
                  </a:ext>
                </a:extLst>
              </a:tr>
              <a:tr h="51459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OH-MIR01MA2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Betűbarangoló – Kisbetűs írás munkafüzet 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8913278"/>
                  </a:ext>
                </a:extLst>
              </a:tr>
              <a:tr h="51459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OH-MIR01TA/I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Betűbarangolók – Ábécés munkatankönyv 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5350886"/>
                  </a:ext>
                </a:extLst>
              </a:tr>
              <a:tr h="51459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OH-MIR01TA/II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Betűbarangolók – Ábécés munkatankönyv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5401581"/>
                  </a:ext>
                </a:extLst>
              </a:tr>
              <a:tr h="51459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OH-MAT01MA/I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1.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5682639"/>
                  </a:ext>
                </a:extLst>
              </a:tr>
              <a:tr h="51459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OH-MAT01MA/II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1. munkafüzet I. kötet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1345352"/>
                  </a:ext>
                </a:extLst>
              </a:tr>
              <a:tr h="514593">
                <a:tc>
                  <a:txBody>
                    <a:bodyPr/>
                    <a:lstStyle/>
                    <a:p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OH-MAT01TA/I	</a:t>
                      </a:r>
                      <a:endParaRPr lang="hu-H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1. tankönyv I. köte</a:t>
                      </a:r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417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299088"/>
                  </a:ext>
                </a:extLst>
              </a:tr>
              <a:tr h="507544">
                <a:tc>
                  <a:txBody>
                    <a:bodyPr/>
                    <a:lstStyle/>
                    <a:p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OH-MAT01TA/I</a:t>
                      </a:r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hu-H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1. tankönyv I</a:t>
                      </a:r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</a:t>
                      </a:r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köte</a:t>
                      </a:r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417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80981"/>
                  </a:ext>
                </a:extLst>
              </a:tr>
              <a:tr h="514593">
                <a:tc>
                  <a:txBody>
                    <a:bodyPr/>
                    <a:lstStyle/>
                    <a:p>
                      <a:pPr algn="l" fontAlgn="b"/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2 450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3 380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54527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157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7584" y="2981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1. évfolyam: általános tantervű</a:t>
            </a:r>
            <a:endParaRPr lang="hu-HU" sz="2800" b="1" dirty="0"/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A2FA4FF9-D54E-B380-0D2A-12E8D6C59D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765608"/>
              </p:ext>
            </p:extLst>
          </p:nvPr>
        </p:nvGraphicFramePr>
        <p:xfrm>
          <a:off x="539552" y="1172818"/>
          <a:ext cx="8064896" cy="53886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595505503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3197429619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436229535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108975684"/>
                    </a:ext>
                  </a:extLst>
                </a:gridCol>
              </a:tblGrid>
              <a:tr h="59583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OH-MIR01MA1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Egy lépés a betű – Olvasás-írás előkészítő munkafüzet 1.	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32832259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OH-MIR01MA2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Betűbarangoló – Kisbetűs írás munkafüzet 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4252262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OH-MIR01TA/I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Betűbarangolók – Ábécés munkatankönyv 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07570326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OH-MIR01TA/II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Betűbarangolók – Ábécés munkatankönyv II. kötet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58294439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OH-MAT01MA/I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1. munkafüzet I. kötet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2872593"/>
                  </a:ext>
                </a:extLst>
              </a:tr>
              <a:tr h="400136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OH-MAT01MA/II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1. munkafüzet I. kötet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85985576"/>
                  </a:ext>
                </a:extLst>
              </a:tr>
              <a:tr h="475270"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OH-MAT01TA/I	</a:t>
                      </a:r>
                      <a:endParaRPr lang="hu-H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1. tankönyv I. köte</a:t>
                      </a:r>
                      <a:r>
                        <a:rPr lang="hu-H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417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629453"/>
                  </a:ext>
                </a:extLst>
              </a:tr>
              <a:tr h="475270"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OH-MAT01TA/I</a:t>
                      </a:r>
                      <a:r>
                        <a:rPr lang="hu-H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sv-SE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hu-H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Matematika 1. tankönyv I</a:t>
                      </a:r>
                      <a:r>
                        <a:rPr lang="hu-H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</a:t>
                      </a:r>
                      <a:r>
                        <a:rPr lang="sv-SE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köte</a:t>
                      </a:r>
                      <a:r>
                        <a:rPr lang="hu-H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417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134976"/>
                  </a:ext>
                </a:extLst>
              </a:tr>
              <a:tr h="306900">
                <a:tc>
                  <a:txBody>
                    <a:bodyPr/>
                    <a:lstStyle/>
                    <a:p>
                      <a:pPr algn="l" fontAlgn="b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OH-ENZ01TA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Ének-zene 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6765042"/>
                  </a:ext>
                </a:extLst>
              </a:tr>
              <a:tr h="595835">
                <a:tc>
                  <a:txBody>
                    <a:bodyPr/>
                    <a:lstStyle/>
                    <a:p>
                      <a:pPr algn="l" fontAlgn="b"/>
                      <a:r>
                        <a:rPr lang="hu-H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OH-SAK01T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Sakkpalota 1 Képességfejlesztő sakktankönyv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1 120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1290862"/>
                  </a:ext>
                </a:extLst>
              </a:tr>
              <a:tr h="595835">
                <a:tc>
                  <a:txBody>
                    <a:bodyPr/>
                    <a:lstStyle/>
                    <a:p>
                      <a:pPr algn="l" fontAlgn="b"/>
                      <a:r>
                        <a:rPr lang="hu-H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OH-SAK01M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Sakkpalota 1 Képességfejlesztő munkafüzet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4969799"/>
                  </a:ext>
                </a:extLst>
              </a:tr>
              <a:tr h="306900">
                <a:tc>
                  <a:txBody>
                    <a:bodyPr/>
                    <a:lstStyle/>
                    <a:p>
                      <a:endParaRPr lang="hu-HU" sz="1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5 010 Ft</a:t>
                      </a:r>
                      <a:endParaRPr lang="hu-HU" sz="13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4 520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24694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667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731912"/>
            <a:ext cx="7024744" cy="504056"/>
          </a:xfrm>
        </p:spPr>
        <p:txBody>
          <a:bodyPr anchor="t" anchorCtr="0">
            <a:noAutofit/>
          </a:bodyPr>
          <a:lstStyle/>
          <a:p>
            <a:pPr algn="ctr"/>
            <a:r>
              <a:rPr lang="hu-HU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2. évfolyam: </a:t>
            </a:r>
            <a:r>
              <a:rPr lang="hu-HU" sz="20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angol és német </a:t>
            </a:r>
            <a:r>
              <a:rPr lang="hu-HU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kéttannyelvű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3A0C727E-50E0-3159-61FF-284FE88A2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087530"/>
              </p:ext>
            </p:extLst>
          </p:nvPr>
        </p:nvGraphicFramePr>
        <p:xfrm>
          <a:off x="539552" y="1397001"/>
          <a:ext cx="7992888" cy="4984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8222">
                  <a:extLst>
                    <a:ext uri="{9D8B030D-6E8A-4147-A177-3AD203B41FA5}">
                      <a16:colId xmlns:a16="http://schemas.microsoft.com/office/drawing/2014/main" val="1040720848"/>
                    </a:ext>
                  </a:extLst>
                </a:gridCol>
                <a:gridCol w="2672770">
                  <a:extLst>
                    <a:ext uri="{9D8B030D-6E8A-4147-A177-3AD203B41FA5}">
                      <a16:colId xmlns:a16="http://schemas.microsoft.com/office/drawing/2014/main" val="2942473010"/>
                    </a:ext>
                  </a:extLst>
                </a:gridCol>
                <a:gridCol w="1796535">
                  <a:extLst>
                    <a:ext uri="{9D8B030D-6E8A-4147-A177-3AD203B41FA5}">
                      <a16:colId xmlns:a16="http://schemas.microsoft.com/office/drawing/2014/main" val="3524042028"/>
                    </a:ext>
                  </a:extLst>
                </a:gridCol>
                <a:gridCol w="1525361">
                  <a:extLst>
                    <a:ext uri="{9D8B030D-6E8A-4147-A177-3AD203B41FA5}">
                      <a16:colId xmlns:a16="http://schemas.microsoft.com/office/drawing/2014/main" val="797050495"/>
                    </a:ext>
                  </a:extLst>
                </a:gridCol>
              </a:tblGrid>
              <a:tr h="3789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OH-MAT02TB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Az én matematikám 2.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6478998"/>
                  </a:ext>
                </a:extLst>
              </a:tr>
              <a:tr h="378914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OH-MAT02MB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Az én matematikám munkafüzet 2.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9607028"/>
                  </a:ext>
                </a:extLst>
              </a:tr>
              <a:tr h="543149"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OH-MIR02TB	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Hétszínvarázs olvasókönyv 2. a 2. évfolyam számára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9850581"/>
                  </a:ext>
                </a:extLst>
              </a:tr>
              <a:tr h="543149"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OH-MIR02MB1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Hétszínvarázs munkafüzet 2. a 2. évfolyam számára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0391509"/>
                  </a:ext>
                </a:extLst>
              </a:tr>
              <a:tr h="3789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OH-MIR02MB2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Hétszínvarázs írásfüzet 2. évfolyam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2625167"/>
                  </a:ext>
                </a:extLst>
              </a:tr>
              <a:tr h="543149"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OH-MNY02MB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Nyelvtan és helyesírás 2. munkafüzet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4123164"/>
                  </a:ext>
                </a:extLst>
              </a:tr>
              <a:tr h="3789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OH-MNY02TB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Nyelvtan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és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helyesírás tankönyv 2.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98038227"/>
                  </a:ext>
                </a:extLst>
              </a:tr>
              <a:tr h="3789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EK-Smartjunior3_SB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Smart Junior 3 Student’s Book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1 600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8257956"/>
                  </a:ext>
                </a:extLst>
              </a:tr>
              <a:tr h="54553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EK-Smartjunior3_WB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Smart Junior 3 Workbook (includes CD-ROM)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2 500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330 </a:t>
                      </a:r>
                      <a:r>
                        <a:rPr lang="hu-H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</a:t>
                      </a:r>
                    </a:p>
                    <a:p>
                      <a:pPr algn="ctr" fontAlgn="ctr"/>
                      <a:endParaRPr lang="hu-HU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21997278"/>
                  </a:ext>
                </a:extLst>
              </a:tr>
              <a:tr h="9147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hu-HU" sz="1000" b="1" u="none" strike="noStrike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b"/>
                      <a:r>
                        <a:rPr lang="hu-HU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8 180 </a:t>
                      </a:r>
                      <a:r>
                        <a:rPr lang="hu-HU" sz="10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Ft</a:t>
                      </a:r>
                      <a:endParaRPr lang="hu-HU" sz="10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3 070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45290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57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576064"/>
          </a:xfrm>
        </p:spPr>
        <p:txBody>
          <a:bodyPr anchor="t" anchorCtr="0">
            <a:normAutofit/>
          </a:bodyPr>
          <a:lstStyle/>
          <a:p>
            <a:pPr algn="ctr"/>
            <a:r>
              <a:rPr lang="hu-H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2. évfolyam: általános tantervű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44001C5D-BEDB-F979-C7CA-5C135BE49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101069"/>
              </p:ext>
            </p:extLst>
          </p:nvPr>
        </p:nvGraphicFramePr>
        <p:xfrm>
          <a:off x="467544" y="1397000"/>
          <a:ext cx="8081200" cy="5056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0300">
                  <a:extLst>
                    <a:ext uri="{9D8B030D-6E8A-4147-A177-3AD203B41FA5}">
                      <a16:colId xmlns:a16="http://schemas.microsoft.com/office/drawing/2014/main" val="2113772330"/>
                    </a:ext>
                  </a:extLst>
                </a:gridCol>
                <a:gridCol w="2876244">
                  <a:extLst>
                    <a:ext uri="{9D8B030D-6E8A-4147-A177-3AD203B41FA5}">
                      <a16:colId xmlns:a16="http://schemas.microsoft.com/office/drawing/2014/main" val="3300164136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396152658"/>
                    </a:ext>
                  </a:extLst>
                </a:gridCol>
                <a:gridCol w="1384456">
                  <a:extLst>
                    <a:ext uri="{9D8B030D-6E8A-4147-A177-3AD203B41FA5}">
                      <a16:colId xmlns:a16="http://schemas.microsoft.com/office/drawing/2014/main" val="160614786"/>
                    </a:ext>
                  </a:extLst>
                </a:gridCol>
              </a:tblGrid>
              <a:tr h="45966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OH-MAT02TB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Az én matematikám 2.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5409491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OH-MAT02MB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Az én matematikám munkafüzet 2.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6826851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OH-MIR02TB	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Hétszínvarázs olvasókönyv 2. a 2. évfolyam számára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7090916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OH-MIR02MB1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Hétszínvarázs munkafüzet 2. a 2. évfolyam számára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84268662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OH-MIR02MB2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Hétszínvarázs írásfüzet 2. évfolyam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8949787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OH-MNY02MB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Nyelvtan és helyesírás 2. munkafüzet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0703759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OH-MNY02TB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Nyelvtan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helyesírás tankönyv 2.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489463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OH-ENZ02TA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Ének-zene 2.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537244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OH-SAK02T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Sakkpalota 2 Képességfejlesztő sakktankönyv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hu-H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120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0703223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OH-SAK02M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Sakkpalota 2 Képességfejlesztő munkafüzet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 Ft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2361080"/>
                  </a:ext>
                </a:extLst>
              </a:tr>
              <a:tr h="459667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Összesen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6 360 </a:t>
                      </a:r>
                      <a:r>
                        <a:rPr lang="hu-HU" sz="1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Ft</a:t>
                      </a:r>
                      <a:endParaRPr lang="hu-H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4 085 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631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2547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2251</TotalTime>
  <Words>3415</Words>
  <Application>Microsoft Office PowerPoint</Application>
  <PresentationFormat>Diavetítés a képernyőre (4:3 oldalarány)</PresentationFormat>
  <Paragraphs>1152</Paragraphs>
  <Slides>31</Slides>
  <Notes>26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31</vt:i4>
      </vt:variant>
    </vt:vector>
  </HeadingPairs>
  <TitlesOfParts>
    <vt:vector size="36" baseType="lpstr">
      <vt:lpstr>Calibri</vt:lpstr>
      <vt:lpstr>Century Gothic</vt:lpstr>
      <vt:lpstr>Times New Roman</vt:lpstr>
      <vt:lpstr>Wingdings 2</vt:lpstr>
      <vt:lpstr>Austin</vt:lpstr>
      <vt:lpstr>2025/2026 Tankönyvrendelés</vt:lpstr>
      <vt:lpstr>Tájékoztató a tankönyvtámogatás rendjéről</vt:lpstr>
      <vt:lpstr>Jogosultságok 2024/2025. tanévben</vt:lpstr>
      <vt:lpstr>A köznevelési feladatot ellátó intézményt fenntartó szervezetek tankönyvtámogatása:</vt:lpstr>
      <vt:lpstr>Mely tankönyveket rendeltük meg a 2025/2026-os tanévre?</vt:lpstr>
      <vt:lpstr>1. évfolyam: angol és német kéttannyelvű, angol tagozat</vt:lpstr>
      <vt:lpstr>1. évfolyam: általános tantervű</vt:lpstr>
      <vt:lpstr>2. évfolyam: angol és német kéttannyelvű</vt:lpstr>
      <vt:lpstr>2. évfolyam: általános tantervű</vt:lpstr>
      <vt:lpstr>3. évfolyam: angol kéttannyelvű</vt:lpstr>
      <vt:lpstr>3. évfolyam: általános tantervű</vt:lpstr>
      <vt:lpstr>4. évfolyam: angol kéttannyelvű</vt:lpstr>
      <vt:lpstr>4. évfolyam: német kéttannyelvű</vt:lpstr>
      <vt:lpstr>4. évfolyam: általános tantervű</vt:lpstr>
      <vt:lpstr>5. évfolyam: angol kéttannyelvű</vt:lpstr>
      <vt:lpstr>5. évfolyam: német kéttannyelvű</vt:lpstr>
      <vt:lpstr>5. évfolyam: általános tantervű</vt:lpstr>
      <vt:lpstr>6. évfolyam: angol kéttannyelvű</vt:lpstr>
      <vt:lpstr>6. évfolyam: német kéttannyelvű</vt:lpstr>
      <vt:lpstr>6. évfolyam: általános tantervű</vt:lpstr>
      <vt:lpstr>7. évfolyam: angol kéttannyelvű</vt:lpstr>
      <vt:lpstr>7. évfolyam: német kéttannyelvű</vt:lpstr>
      <vt:lpstr>7. évfolyam: általános tantervű</vt:lpstr>
      <vt:lpstr>8. évfolyam: angol kéttannyelvű</vt:lpstr>
      <vt:lpstr>8. évfolyam: német kéttannyelvű</vt:lpstr>
      <vt:lpstr>8. évfolyam: általános tantervű</vt:lpstr>
      <vt:lpstr>Tankönyvvásárlási lehetőségek</vt:lpstr>
      <vt:lpstr>Tankönyvek visszavétele I.</vt:lpstr>
      <vt:lpstr>Tankönyvek visszavétele II.</vt:lpstr>
      <vt:lpstr>Tankönyvek visszavétele III. Időpontok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2015/2016 Tankönyvrendelés</dc:title>
  <dc:creator>Könyvtár</dc:creator>
  <cp:lastModifiedBy>Igazgatóhelyettes</cp:lastModifiedBy>
  <cp:revision>386</cp:revision>
  <cp:lastPrinted>2023-05-18T14:31:34Z</cp:lastPrinted>
  <dcterms:created xsi:type="dcterms:W3CDTF">2015-06-02T12:09:08Z</dcterms:created>
  <dcterms:modified xsi:type="dcterms:W3CDTF">2025-06-11T11:56:08Z</dcterms:modified>
</cp:coreProperties>
</file>